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6858000" cx="9144000"/>
  <p:notesSz cx="6858000" cy="9144000"/>
  <p:embeddedFontLst>
    <p:embeddedFont>
      <p:font typeface="La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7" roundtripDataSignature="AMtx7mhabQRz39JF4x/78t5Ngw2qNyyr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font" Target="fonts/Lato-bold.fntdata"/><Relationship Id="rId21" Type="http://schemas.openxmlformats.org/officeDocument/2006/relationships/slide" Target="slides/slide17.xml"/><Relationship Id="rId43" Type="http://schemas.openxmlformats.org/officeDocument/2006/relationships/font" Target="fonts/Lato-regular.fntdata"/><Relationship Id="rId24" Type="http://schemas.openxmlformats.org/officeDocument/2006/relationships/slide" Target="slides/slide20.xml"/><Relationship Id="rId46" Type="http://schemas.openxmlformats.org/officeDocument/2006/relationships/font" Target="fonts/Lato-boldItalic.fntdata"/><Relationship Id="rId23" Type="http://schemas.openxmlformats.org/officeDocument/2006/relationships/slide" Target="slides/slide19.xml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customschemas.google.com/relationships/presentationmetadata" Target="meta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3cd2b1f16_2_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73cd2b1f16_2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273cd2b1f16_2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3cd2b1f16_2_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3cd2b1f16_2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73cd2b1f16_2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3cb8ef254_6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73cb8ef254_6_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3cd2b1f16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73cd2b1f16_1_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3cd2b1f16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73cd2b1f16_1_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73cd2b1f16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73cd2b1f16_1_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3cd2b1f16_1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73cd2b1f16_1_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3cd2b1f16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73cd2b1f16_1_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73cd2b1f16_1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73cd2b1f16_1_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3cd2b1f16_1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73cd2b1f16_1_6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73cd2b1f16_1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73cd2b1f16_1_8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3cd2b1f16_1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73cd2b1f16_1_10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73cd2b1f16_1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73cd2b1f16_1_1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73cd2b1f16_1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73cd2b1f16_1_1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73cd2b1f16_1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273cd2b1f16_1_1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3cd2b1f16_1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73cd2b1f16_1_1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73cd2b1f16_1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73cd2b1f16_1_15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3cd2b1f16_1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73cd2b1f16_1_16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73cd2b1f16_1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73cd2b1f16_1_17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3cd2b1f16_1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73cd2b1f16_1_20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3cb8ef254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273cb8ef254_6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73cb8ef254_6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73cb8ef254_6_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73ce988bf5_0_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73ce988bf5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73ce988bf5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73ce988bf5_0_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73ce988bf5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273ce988bf5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73ce988bf5_0_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73ce988bf5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73ce988bf5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73ce988bf5_6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73ce988bf5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73ce988bf5_6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3ce988bf5_6_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3ce988bf5_6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273ce988bf5_6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73ce988bf5_6_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73ce988bf5_6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273ce988bf5_6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3cb8ef254_6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273cb8ef254_6_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3cb8ef254_6_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73cb8ef254_6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273cb8ef254_6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3cb8ef254_6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73cb8ef254_6_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3cd2b1f16_2_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3cd2b1f16_2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273cd2b1f16_2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3cd2b1f16_2_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73cd2b1f16_2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73cd2b1f16_2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3cd2b1f16_2_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3cd2b1f16_2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73cd2b1f16_2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mparison">
  <p:cSld name="2_Comparis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24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24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24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24"/>
          <p:cNvSpPr txBox="1"/>
          <p:nvPr>
            <p:ph idx="1" type="body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lank">
  <p:cSld name="3_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5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" name="Google Shape;61;p25"/>
          <p:cNvSpPr txBox="1"/>
          <p:nvPr>
            <p:ph idx="1" type="body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25"/>
          <p:cNvSpPr txBox="1"/>
          <p:nvPr>
            <p:ph idx="2" type="body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25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5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25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mparison">
  <p:cSld name="3_Comparis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6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26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26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" name="Google Shape;70;p26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1" name="Google Shape;71;p26"/>
          <p:cNvSpPr txBox="1"/>
          <p:nvPr>
            <p:ph idx="1" type="body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Caption">
  <p:cSld name="1_Content with 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27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27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title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1" i="0" sz="4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8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8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18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18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9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19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19"/>
          <p:cNvSpPr txBox="1"/>
          <p:nvPr>
            <p:ph idx="1" type="body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19"/>
          <p:cNvSpPr txBox="1"/>
          <p:nvPr>
            <p:ph idx="2" type="body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19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20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20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Google Shape;32;p20"/>
          <p:cNvSpPr txBox="1"/>
          <p:nvPr>
            <p:ph idx="1" type="body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21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21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21"/>
          <p:cNvSpPr txBox="1"/>
          <p:nvPr>
            <p:ph idx="1" type="body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21"/>
          <p:cNvSpPr txBox="1"/>
          <p:nvPr>
            <p:ph idx="2" type="body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21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22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22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22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lank">
  <p:cSld name="2_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b="1" i="0" sz="2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23"/>
          <p:cNvSpPr txBox="1"/>
          <p:nvPr>
            <p:ph idx="1" type="body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23"/>
          <p:cNvSpPr txBox="1"/>
          <p:nvPr>
            <p:ph idx="2" type="body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23"/>
          <p:cNvSpPr txBox="1"/>
          <p:nvPr>
            <p:ph idx="10" type="dt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23"/>
          <p:cNvSpPr txBox="1"/>
          <p:nvPr>
            <p:ph idx="11" type="ftr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23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 txBox="1"/>
          <p:nvPr/>
        </p:nvSpPr>
        <p:spPr>
          <a:xfrm>
            <a:off x="413012" y="2718836"/>
            <a:ext cx="73425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ato"/>
              <a:buNone/>
            </a:pPr>
            <a:r>
              <a:rPr b="1" lang="en-US" sz="39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AIMS: An Internet Media Store</a:t>
            </a:r>
            <a:endParaRPr sz="100"/>
          </a:p>
        </p:txBody>
      </p:sp>
      <p:sp>
        <p:nvSpPr>
          <p:cNvPr id="82" name="Google Shape;82;p3"/>
          <p:cNvSpPr txBox="1"/>
          <p:nvPr/>
        </p:nvSpPr>
        <p:spPr>
          <a:xfrm>
            <a:off x="413012" y="3567622"/>
            <a:ext cx="73425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Lato"/>
              <a:buNone/>
            </a:pPr>
            <a:r>
              <a:rPr lang="en-US" sz="28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IT4549E ITSS Software Development</a:t>
            </a:r>
            <a:endParaRPr b="0" i="0" sz="2800" u="none" cap="none" strike="noStrik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3cd2b1f16_2_40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g273cd2b1f16_2_40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/>
              <a:t>SYSTEM ARCHITECTURE &amp; ARCHITECTURE DESIGN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73cd2b1f16_2_40"/>
          <p:cNvSpPr txBox="1"/>
          <p:nvPr>
            <p:ph idx="1" type="body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2. Interaction Diagram: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d) Pay order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g273cd2b1f16_2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875" y="1910175"/>
            <a:ext cx="5974675" cy="38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3cd2b1f16_2_33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g273cd2b1f16_2_33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/>
              <a:t>SYSTEM ARCHITECTURE &amp; ARCHITECTURE DESIGN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73cd2b1f16_2_33"/>
          <p:cNvSpPr txBox="1"/>
          <p:nvPr>
            <p:ph idx="1" type="body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2. Interaction Diagram: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e) Cancel order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g273cd2b1f16_2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25" y="1923500"/>
            <a:ext cx="6507350" cy="41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3cb8ef254_6_12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g273cb8ef254_6_12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171" name="Google Shape;171;g273cb8ef254_6_12"/>
          <p:cNvSpPr txBox="1"/>
          <p:nvPr>
            <p:ph idx="1" type="body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 User Interface design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lphaLcParenR"/>
            </a:pPr>
            <a:r>
              <a:rPr lang="en-US"/>
              <a:t>Screen Configuration Standardization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Display</a:t>
            </a:r>
            <a:endParaRPr b="1"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Number of Colors Supported: 16,777,216 colors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Resolution: 1326 × 788 pixels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/>
              <a:t>Screen Layout</a:t>
            </a:r>
            <a:endParaRPr b="1"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Message Location: From the top vertically, centered horizontally, down to the bottom.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Title Display: Located at the top left of the frame.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Alphanumeric Consistency: Comma for thousand separators; strings include characters, digits, commas, dots, spaces, underscores, and hyphens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200"/>
              <a:t>Text Control</a:t>
            </a:r>
            <a:endParaRPr b="1"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Size: Medium (24px)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Font: Segoe UI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Color: #000000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3cd2b1f16_1_9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g273cd2b1f16_1_9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178" name="Google Shape;178;g273cd2b1f16_1_9"/>
          <p:cNvSpPr txBox="1"/>
          <p:nvPr>
            <p:ph idx="1" type="body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 User Interface design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lphaLcParenR"/>
            </a:pPr>
            <a:r>
              <a:rPr lang="en-US"/>
              <a:t>Screen Configuration Standardization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Input Control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/>
              <a:t>Input Check Process:</a:t>
            </a:r>
            <a:endParaRPr b="1"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Check if empty</a:t>
            </a:r>
            <a:endParaRPr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Validate format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/>
              <a:t>Focus Sequence:</a:t>
            </a:r>
            <a:endParaRPr b="1"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No stack frames; screens are separate.</a:t>
            </a:r>
            <a:endParaRPr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Manual as popup; main screen inactive when manual shown.</a:t>
            </a:r>
            <a:endParaRPr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Starts with splash screen, then home screen.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Navigation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/>
              <a:t>Direct Keyboard Input:</a:t>
            </a:r>
            <a:r>
              <a:rPr lang="en-US" sz="2200"/>
              <a:t> No shortcuts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/>
              <a:t>Back Navigation:</a:t>
            </a:r>
            <a:r>
              <a:rPr lang="en-US" sz="2200"/>
              <a:t> Back buttons for previous screen; close button (“X”) at the top right.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Error Handling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/>
              <a:t>Error Messages:</a:t>
            </a:r>
            <a:r>
              <a:rPr lang="en-US" sz="2200"/>
              <a:t> Notify users of the problem.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3cd2b1f16_1_15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g273cd2b1f16_1_15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pic>
        <p:nvPicPr>
          <p:cNvPr descr="A diagram of a company&#10;&#10;Description automatically generated" id="185" name="Google Shape;185;g273cd2b1f16_1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625" y="870000"/>
            <a:ext cx="6993375" cy="539328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73cd2b1f16_1_15"/>
          <p:cNvSpPr txBox="1"/>
          <p:nvPr>
            <p:ph idx="1" type="body"/>
          </p:nvPr>
        </p:nvSpPr>
        <p:spPr>
          <a:xfrm>
            <a:off x="234902" y="899572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 User Interface design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b) </a:t>
            </a:r>
            <a:r>
              <a:rPr lang="en-US"/>
              <a:t>Screen Transition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Diagrams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73cd2b1f16_1_25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g273cd2b1f16_1_25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193" name="Google Shape;193;g273cd2b1f16_1_25"/>
          <p:cNvSpPr txBox="1"/>
          <p:nvPr>
            <p:ph idx="1" type="body"/>
          </p:nvPr>
        </p:nvSpPr>
        <p:spPr>
          <a:xfrm>
            <a:off x="122127" y="839972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 User Interface design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c) </a:t>
            </a:r>
            <a:r>
              <a:rPr lang="en-US"/>
              <a:t>Screen Specifications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Shipping Screen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screenshot of a login form&#10;&#10;Description automatically generated" id="194" name="Google Shape;194;g273cd2b1f16_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225" y="2081950"/>
            <a:ext cx="7582925" cy="42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3cd2b1f16_1_40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g273cd2b1f16_1_40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201" name="Google Shape;201;g273cd2b1f16_1_40"/>
          <p:cNvSpPr txBox="1"/>
          <p:nvPr>
            <p:ph idx="1" type="body"/>
          </p:nvPr>
        </p:nvSpPr>
        <p:spPr>
          <a:xfrm>
            <a:off x="122127" y="839972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 User Interface design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c) Screen Specifications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Cart Screen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screenshot of a computer&#10;&#10;Description automatically generated" id="202" name="Google Shape;202;g273cd2b1f16_1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00" y="2019950"/>
            <a:ext cx="7896226" cy="422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3cd2b1f16_1_49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g273cd2b1f16_1_49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209" name="Google Shape;209;g273cd2b1f16_1_49"/>
          <p:cNvSpPr txBox="1"/>
          <p:nvPr>
            <p:ph idx="1" type="body"/>
          </p:nvPr>
        </p:nvSpPr>
        <p:spPr>
          <a:xfrm>
            <a:off x="122127" y="839972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 User Interface design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c) Screen Specifications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Home Screen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screenshot of a computer&#10;&#10;Description automatically generated" id="210" name="Google Shape;210;g273cd2b1f16_1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663" y="1994750"/>
            <a:ext cx="7851125" cy="424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73cd2b1f16_1_58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g273cd2b1f16_1_58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217" name="Google Shape;217;g273cd2b1f16_1_58"/>
          <p:cNvSpPr txBox="1"/>
          <p:nvPr>
            <p:ph idx="1" type="body"/>
          </p:nvPr>
        </p:nvSpPr>
        <p:spPr>
          <a:xfrm>
            <a:off x="84527" y="777297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</a:t>
            </a:r>
            <a:r>
              <a:rPr lang="en-US"/>
              <a:t> Data Modeling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lphaLcParenR"/>
            </a:pPr>
            <a:r>
              <a:rPr lang="en-US"/>
              <a:t>Conceptual Data Modeling 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g273cd2b1f16_1_58"/>
          <p:cNvPicPr preferRelativeResize="0"/>
          <p:nvPr/>
        </p:nvPicPr>
        <p:blipFill rotWithShape="1">
          <a:blip r:embed="rId3">
            <a:alphaModFix/>
          </a:blip>
          <a:srcRect b="-2134" l="0" r="0" t="0"/>
          <a:stretch/>
        </p:blipFill>
        <p:spPr>
          <a:xfrm>
            <a:off x="162025" y="1604750"/>
            <a:ext cx="8820001" cy="46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73cd2b1f16_1_69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" name="Google Shape;224;g273cd2b1f16_1_69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225" name="Google Shape;225;g273cd2b1f16_1_69"/>
          <p:cNvSpPr txBox="1"/>
          <p:nvPr>
            <p:ph idx="1" type="body"/>
          </p:nvPr>
        </p:nvSpPr>
        <p:spPr>
          <a:xfrm>
            <a:off x="112802" y="777297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 Database Design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b) Database Design 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Database Management System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SQLite for Project DBMS</a:t>
            </a:r>
            <a:endParaRPr b="1"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Type:</a:t>
            </a:r>
            <a:r>
              <a:rPr lang="en-US" sz="2200"/>
              <a:t> Lightweight, file-based RDBMS</a:t>
            </a:r>
            <a:endParaRPr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Serverless:</a:t>
            </a:r>
            <a:r>
              <a:rPr lang="en-US" sz="2200"/>
              <a:t> No server process</a:t>
            </a:r>
            <a:endParaRPr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Zero Configuration:</a:t>
            </a:r>
            <a:r>
              <a:rPr lang="en-US" sz="2200"/>
              <a:t> Ready out of the box</a:t>
            </a:r>
            <a:endParaRPr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Transactional: </a:t>
            </a:r>
            <a:r>
              <a:rPr lang="en-US" sz="2200"/>
              <a:t>Fully ACID-compliant</a:t>
            </a:r>
            <a:endParaRPr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Lightweight:</a:t>
            </a:r>
            <a:r>
              <a:rPr lang="en-US" sz="2200"/>
              <a:t> Small memory footprint</a:t>
            </a:r>
            <a:endParaRPr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Cross-platform</a:t>
            </a:r>
            <a:r>
              <a:rPr lang="en-US" sz="2200"/>
              <a:t>: Windows, macOS, Linux, iOS, Android</a:t>
            </a:r>
            <a:endParaRPr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Self-contained:</a:t>
            </a:r>
            <a:r>
              <a:rPr lang="en-US" sz="2200"/>
              <a:t> Single file storage</a:t>
            </a:r>
            <a:endParaRPr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SQL Support: </a:t>
            </a:r>
            <a:r>
              <a:rPr lang="en-US" sz="2200"/>
              <a:t>Subset of SQL standard</a:t>
            </a:r>
            <a:endParaRPr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Interfaces:</a:t>
            </a:r>
            <a:r>
              <a:rPr lang="en-US" sz="2200"/>
              <a:t> APIs for C, C++, Java, Python, etc.</a:t>
            </a:r>
            <a:endParaRPr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Public Domain:</a:t>
            </a:r>
            <a:r>
              <a:rPr lang="en-US" sz="2200"/>
              <a:t> Open-source</a:t>
            </a:r>
            <a:endParaRPr sz="2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Concurrency:</a:t>
            </a:r>
            <a:r>
              <a:rPr lang="en-US" sz="2200"/>
              <a:t> Supports multiple processes/threads</a:t>
            </a:r>
            <a:endParaRPr sz="22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4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235075" y="841250"/>
            <a:ext cx="8547000" cy="5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Scope</a:t>
            </a:r>
            <a:endParaRPr/>
          </a:p>
          <a:p>
            <a:pPr indent="45720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AIMS Project is a desktop e-commerce software designed to facilitate the buying and selling of media products such as books, CDs, LP records, and DVDs. </a:t>
            </a:r>
            <a:endParaRPr/>
          </a:p>
          <a:p>
            <a:pPr indent="-406400" lvl="0" marL="914400" rtl="0" algn="just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Users: browse, search for, and purchase various media items seamlessly. </a:t>
            </a:r>
            <a:endParaRPr/>
          </a:p>
          <a:p>
            <a:pPr indent="-406400" lvl="0" marL="914400" rtl="0" algn="just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Administrators: manage users</a:t>
            </a:r>
            <a:endParaRPr/>
          </a:p>
          <a:p>
            <a:pPr indent="-406400" lvl="0" marL="914400" rtl="0" algn="just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Product managers: manage and make changes to products</a:t>
            </a:r>
            <a:endParaRPr/>
          </a:p>
          <a:p>
            <a:pPr indent="-406400" lvl="0" marL="457200" rtl="0" algn="just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Glossary</a:t>
            </a:r>
            <a:endParaRPr/>
          </a:p>
          <a:p>
            <a:pPr indent="45720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vocabularies: CRUD operations, Downtime, Response time, … are provided in the Software Design Document.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73cd2b1f16_1_86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" name="Google Shape;231;g273cd2b1f16_1_86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pic>
        <p:nvPicPr>
          <p:cNvPr id="232" name="Google Shape;232;g273cd2b1f16_1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200" y="777300"/>
            <a:ext cx="7845600" cy="551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273cd2b1f16_1_86"/>
          <p:cNvSpPr txBox="1"/>
          <p:nvPr>
            <p:ph idx="1" type="body"/>
          </p:nvPr>
        </p:nvSpPr>
        <p:spPr>
          <a:xfrm>
            <a:off x="112802" y="777297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 Database Design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b) Database Design 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Database Diagram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3cd2b1f16_1_108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g273cd2b1f16_1_108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240" name="Google Shape;240;g273cd2b1f16_1_108"/>
          <p:cNvSpPr txBox="1"/>
          <p:nvPr>
            <p:ph idx="1" type="body"/>
          </p:nvPr>
        </p:nvSpPr>
        <p:spPr>
          <a:xfrm>
            <a:off x="62677" y="777297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r>
              <a:rPr lang="en-US"/>
              <a:t>. Database Design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d) </a:t>
            </a:r>
            <a:r>
              <a:rPr lang="en-US"/>
              <a:t>Class Design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/>
              <a:t>General Class Diagram 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73cd2b1f16_1_118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g273cd2b1f16_1_118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247" name="Google Shape;247;g273cd2b1f16_1_118"/>
          <p:cNvSpPr txBox="1"/>
          <p:nvPr>
            <p:ph idx="1" type="body"/>
          </p:nvPr>
        </p:nvSpPr>
        <p:spPr>
          <a:xfrm>
            <a:off x="62677" y="777297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Database Design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d) Class Design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/>
              <a:t>Class Diagrams </a:t>
            </a:r>
            <a:r>
              <a:rPr b="1" lang="en-US" sz="2200"/>
              <a:t> 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73cd2b1f16_1_126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g273cd2b1f16_1_126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254" name="Google Shape;254;g273cd2b1f16_1_126"/>
          <p:cNvSpPr txBox="1"/>
          <p:nvPr>
            <p:ph idx="1" type="body"/>
          </p:nvPr>
        </p:nvSpPr>
        <p:spPr>
          <a:xfrm>
            <a:off x="62677" y="777297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Database Design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d) Class Design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/>
              <a:t>Class Diagrams </a:t>
            </a:r>
            <a:endParaRPr b="1"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+ Class Diagram for Package Controller </a:t>
            </a:r>
            <a:endParaRPr b="1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nserting image..." id="255" name="Google Shape;255;g273cd2b1f16_1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750" y="2170175"/>
            <a:ext cx="5352050" cy="39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3cd2b1f16_1_136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1" name="Google Shape;261;g273cd2b1f16_1_136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262" name="Google Shape;262;g273cd2b1f16_1_136"/>
          <p:cNvSpPr txBox="1"/>
          <p:nvPr>
            <p:ph idx="1" type="body"/>
          </p:nvPr>
        </p:nvSpPr>
        <p:spPr>
          <a:xfrm>
            <a:off x="62677" y="777297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Database Design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d) Class Design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/>
              <a:t>Class Diagrams </a:t>
            </a:r>
            <a:endParaRPr b="1"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+ </a:t>
            </a:r>
            <a:r>
              <a:rPr b="1" lang="en-US" sz="2200"/>
              <a:t>Class Diagram 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for Package DAO</a:t>
            </a:r>
            <a:endParaRPr b="1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g273cd2b1f16_1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200" y="1197050"/>
            <a:ext cx="6266450" cy="519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3cd2b1f16_1_148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g273cd2b1f16_1_148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270" name="Google Shape;270;g273cd2b1f16_1_148"/>
          <p:cNvSpPr txBox="1"/>
          <p:nvPr>
            <p:ph idx="1" type="body"/>
          </p:nvPr>
        </p:nvSpPr>
        <p:spPr>
          <a:xfrm>
            <a:off x="62677" y="777297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Database Design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d) Class Design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/>
              <a:t>Class Diagrams </a:t>
            </a:r>
            <a:endParaRPr b="1"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+ Class Diagram for Package db</a:t>
            </a:r>
            <a:endParaRPr b="1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g273cd2b1f16_1_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975" y="2394525"/>
            <a:ext cx="5486400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73cd2b1f16_1_157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7" name="Google Shape;277;g273cd2b1f16_1_157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278" name="Google Shape;278;g273cd2b1f16_1_157"/>
          <p:cNvSpPr txBox="1"/>
          <p:nvPr>
            <p:ph idx="1" type="body"/>
          </p:nvPr>
        </p:nvSpPr>
        <p:spPr>
          <a:xfrm>
            <a:off x="62677" y="777297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Database Design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d) Class Design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/>
              <a:t>Class Diagrams </a:t>
            </a:r>
            <a:endParaRPr b="1" sz="2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+ Class Diagram 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for Package Entity</a:t>
            </a:r>
            <a:endParaRPr b="1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g273cd2b1f16_1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100" y="1241025"/>
            <a:ext cx="6334624" cy="515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3cd2b1f16_1_168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g273cd2b1f16_1_168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286" name="Google Shape;286;g273cd2b1f16_1_168"/>
          <p:cNvSpPr txBox="1"/>
          <p:nvPr>
            <p:ph idx="1" type="body"/>
          </p:nvPr>
        </p:nvSpPr>
        <p:spPr>
          <a:xfrm>
            <a:off x="62677" y="777297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Database Design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d) Class Design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/>
              <a:t>Class Diagrams </a:t>
            </a:r>
            <a:endParaRPr b="1" sz="2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+ Class Diagram for Package </a:t>
            </a:r>
            <a:r>
              <a:rPr b="1" lang="en-US" sz="2200"/>
              <a:t>Services</a:t>
            </a:r>
            <a:endParaRPr b="1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g273cd2b1f16_1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5" y="2170200"/>
            <a:ext cx="9081324" cy="40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73cd2b1f16_1_179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g273cd2b1f16_1_179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294" name="Google Shape;294;g273cd2b1f16_1_179"/>
          <p:cNvSpPr txBox="1"/>
          <p:nvPr>
            <p:ph idx="1" type="body"/>
          </p:nvPr>
        </p:nvSpPr>
        <p:spPr>
          <a:xfrm>
            <a:off x="62677" y="777297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Database Design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d) Class Design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/>
              <a:t>Class Diagrams </a:t>
            </a:r>
            <a:endParaRPr b="1"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+ Class Diagram for Package Views</a:t>
            </a:r>
            <a:endParaRPr b="1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g273cd2b1f16_1_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75" y="2308075"/>
            <a:ext cx="2986225" cy="22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273cd2b1f16_1_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1300" y="2308075"/>
            <a:ext cx="5257800" cy="354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3cd2b1f16_1_209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2" name="Google Shape;302;g273cd2b1f16_1_209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DETAILED DESIGN</a:t>
            </a:r>
            <a:endParaRPr sz="2600"/>
          </a:p>
        </p:txBody>
      </p:sp>
      <p:sp>
        <p:nvSpPr>
          <p:cNvPr id="303" name="Google Shape;303;g273cd2b1f16_1_209"/>
          <p:cNvSpPr txBox="1"/>
          <p:nvPr>
            <p:ph idx="1" type="body"/>
          </p:nvPr>
        </p:nvSpPr>
        <p:spPr>
          <a:xfrm>
            <a:off x="162952" y="839947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Database Design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d) Class Design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/>
              <a:t>Class Design ( for example)</a:t>
            </a:r>
            <a:endParaRPr/>
          </a:p>
        </p:txBody>
      </p:sp>
      <p:pic>
        <p:nvPicPr>
          <p:cNvPr id="304" name="Google Shape;304;g273cd2b1f16_1_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875" y="2679988"/>
            <a:ext cx="3144575" cy="206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73cd2b1f16_1_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400" y="2447525"/>
            <a:ext cx="3747825" cy="25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3cb8ef254_6_0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g273cb8ef254_6_0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OVERALL D</a:t>
            </a:r>
            <a:r>
              <a:rPr lang="en-US"/>
              <a:t>ESCRIPTION</a:t>
            </a:r>
            <a:endParaRPr/>
          </a:p>
        </p:txBody>
      </p:sp>
      <p:sp>
        <p:nvSpPr>
          <p:cNvPr id="96" name="Google Shape;96;g273cb8ef254_6_0"/>
          <p:cNvSpPr txBox="1"/>
          <p:nvPr>
            <p:ph idx="1" type="body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G</a:t>
            </a:r>
            <a:r>
              <a:rPr lang="en-US"/>
              <a:t>eneral overview</a:t>
            </a:r>
            <a:endParaRPr/>
          </a:p>
        </p:txBody>
      </p:sp>
      <p:pic>
        <p:nvPicPr>
          <p:cNvPr id="97" name="Google Shape;97;g273cb8ef254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938" y="1228375"/>
            <a:ext cx="5358126" cy="50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3cb8ef254_6_18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1" name="Google Shape;311;g273cb8ef254_6_18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DESIGN CONSIDERATIONS</a:t>
            </a:r>
            <a:endParaRPr sz="2600"/>
          </a:p>
        </p:txBody>
      </p:sp>
      <p:sp>
        <p:nvSpPr>
          <p:cNvPr id="312" name="Google Shape;312;g273cb8ef254_6_18"/>
          <p:cNvSpPr txBox="1"/>
          <p:nvPr>
            <p:ph idx="1" type="body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b="1" lang="en-US"/>
              <a:t>Goals and </a:t>
            </a:r>
            <a:r>
              <a:rPr b="1" lang="en-US"/>
              <a:t>guidelines</a:t>
            </a:r>
            <a:endParaRPr b="1"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lphaLcParenR"/>
            </a:pPr>
            <a:r>
              <a:rPr b="1" lang="en-US"/>
              <a:t>Goals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Performance:</a:t>
            </a:r>
            <a:r>
              <a:rPr lang="en-US" sz="2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Emphasis on speed and responsiveness over memory use. This is essential to ensure a smooth user experience. </a:t>
            </a:r>
            <a:endParaRPr sz="2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Usability:</a:t>
            </a:r>
            <a:r>
              <a:rPr lang="en-US" sz="2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The software should have an intuitive user interface, closely resembling existing successful products in the same domain to reduce the learning curve for users. </a:t>
            </a:r>
            <a:endParaRPr sz="2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Scalability:</a:t>
            </a:r>
            <a:r>
              <a:rPr lang="en-US" sz="2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The system must be designed to handle increased loads and data volumes without significant performance degradation. </a:t>
            </a:r>
            <a:endParaRPr sz="2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Maintainability:</a:t>
            </a:r>
            <a:r>
              <a:rPr lang="en-US" sz="2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The source code should be easily understandable, modifiable, and extensible to accommodate future changes and enhancements. </a:t>
            </a:r>
            <a:endParaRPr sz="2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73ce988bf5_0_2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g273ce988bf5_0_2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DESIGN CONSIDERATIONS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73ce988bf5_0_2"/>
          <p:cNvSpPr txBox="1"/>
          <p:nvPr>
            <p:ph idx="1" type="body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b="1" lang="en-US"/>
              <a:t>Goals and guidelines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b) Guidelines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Coding Conventions:</a:t>
            </a:r>
            <a:r>
              <a:rPr lang="en-US" sz="2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Adhere to consistent coding styles, including naming conventions, indentation, and comments, to improve readability and maintainability. For example, using CamelCase for class names and methods, and snake_case for variable names. </a:t>
            </a:r>
            <a:endParaRPr sz="2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Error Handling:</a:t>
            </a:r>
            <a:r>
              <a:rPr lang="en-US" sz="2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Implement comprehensive error handling to manage exceptions gracefully and provide meaningful feedback to the user. </a:t>
            </a:r>
            <a:endParaRPr sz="2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73ce988bf5_0_11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7" name="Google Shape;327;g273ce988bf5_0_11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DESIGN CONSIDERATIONS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73ce988bf5_0_11"/>
          <p:cNvSpPr txBox="1"/>
          <p:nvPr>
            <p:ph idx="1" type="body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b="1" lang="en-US"/>
              <a:t>Goals and guidelines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c) Design Policies and Tatics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Modular Design:</a:t>
            </a:r>
            <a:r>
              <a:rPr lang="en-US" sz="2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Break down the system into smaller, manageable modules, each responsible for a specific functionality. This modular approach aids in isolating and resolving issues, as well as facilitating code reuse. </a:t>
            </a:r>
            <a:endParaRPr sz="2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Interface Design:</a:t>
            </a:r>
            <a:r>
              <a:rPr lang="en-US" sz="2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Use interfaces to define contracts for modules, promoting loose coupling and enhancing flexibility in swapping implementations. </a:t>
            </a:r>
            <a:endParaRPr sz="2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Version Control:</a:t>
            </a:r>
            <a:r>
              <a:rPr lang="en-US" sz="22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Employ a robust version control system (e.g., Git) to track changes, manage branches, and facilitate collaboration among developers. </a:t>
            </a:r>
            <a:endParaRPr sz="22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73ce988bf5_0_19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g273ce988bf5_0_19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/>
              <a:t>DESIGN CONSIDERATIONS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273ce988bf5_0_19"/>
          <p:cNvSpPr txBox="1"/>
          <p:nvPr>
            <p:ph idx="1" type="body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2.  </a:t>
            </a:r>
            <a:r>
              <a:rPr lang="en-US"/>
              <a:t>Architectural Strategies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73ce988bf5_6_0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g273ce988bf5_6_0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r>
              <a:rPr lang="en-US"/>
              <a:t>ESIGN CONSIDERATION</a:t>
            </a:r>
            <a:endParaRPr/>
          </a:p>
        </p:txBody>
      </p:sp>
      <p:sp>
        <p:nvSpPr>
          <p:cNvPr id="344" name="Google Shape;344;g273ce988bf5_6_0"/>
          <p:cNvSpPr txBox="1"/>
          <p:nvPr>
            <p:ph idx="1" type="body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3. Coupling and Cohesion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M</a:t>
            </a:r>
            <a:r>
              <a:rPr lang="en-US"/>
              <a:t>ost Controller classes have functional cohesion and stamp coupling. Except for HomeController, which have logical cohesion and stamp coupling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The classes in the “Utils” package have very low level of cohesion (Coincidental cohesion) and very high level of coupling.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Entity classes have high </a:t>
            </a:r>
            <a:r>
              <a:rPr lang="en-US"/>
              <a:t>level of cohesion - Communicational cohesion. Also, they have stamp coupling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Improvements in Handlers classes to make it functional coupling instead of stamp coupling.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73ce988bf5_6_8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1" name="Google Shape;351;g273ce988bf5_6_8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</a:t>
            </a:r>
            <a:r>
              <a:rPr lang="en-US"/>
              <a:t>ESIGN PRINCIPLES</a:t>
            </a:r>
            <a:endParaRPr/>
          </a:p>
        </p:txBody>
      </p:sp>
      <p:sp>
        <p:nvSpPr>
          <p:cNvPr id="352" name="Google Shape;352;g273ce988bf5_6_8"/>
          <p:cNvSpPr txBox="1"/>
          <p:nvPr>
            <p:ph idx="1" type="body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Single r</a:t>
            </a:r>
            <a:r>
              <a:rPr lang="en-US"/>
              <a:t>esponsibility principle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Most classes adhere to the Single Responsibility Principle. 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Improvement in PlaceOrderController so that it also adheres SRP. (Create a DeliveryValidateInfo class for managing the validation of information)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Open/Closed Principle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In enity/media, getAllMedia(), getMediaById(), updateMediaFieldById() will be affected if we use other DBMS -&gt; Use DAO class responsible for accessing data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73ce988bf5_6_18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9" name="Google Shape;359;g273ce988bf5_6_18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PRINCIPLES</a:t>
            </a:r>
            <a:endParaRPr/>
          </a:p>
        </p:txBody>
      </p:sp>
      <p:sp>
        <p:nvSpPr>
          <p:cNvPr id="360" name="Google Shape;360;g273ce988bf5_6_18"/>
          <p:cNvSpPr txBox="1"/>
          <p:nvPr>
            <p:ph idx="1" type="body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3. </a:t>
            </a:r>
            <a:r>
              <a:rPr lang="en-US"/>
              <a:t>Interface segregation principle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g273ce988bf5_6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888" y="1442149"/>
            <a:ext cx="7320576" cy="26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7" name="Google Shape;367;p6"/>
          <p:cNvSpPr txBox="1"/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D</a:t>
            </a:r>
            <a:r>
              <a:rPr lang="en-US"/>
              <a:t>ESIGN PATTERNS</a:t>
            </a:r>
            <a:endParaRPr/>
          </a:p>
        </p:txBody>
      </p:sp>
      <p:sp>
        <p:nvSpPr>
          <p:cNvPr id="368" name="Google Shape;368;p6"/>
          <p:cNvSpPr txBox="1"/>
          <p:nvPr>
            <p:ph idx="1" type="body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DAO pattern: Used to separate data access logic from business logic, promoting loose coupling and single responsibility. 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Singleton pattern: Some objects that exist only once in a session of the software (AIMSDB, LOGGER) are designed according to the Singleton design pattern.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3"/>
          <p:cNvSpPr txBox="1"/>
          <p:nvPr>
            <p:ph idx="12" type="sldNum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p13"/>
          <p:cNvSpPr txBox="1"/>
          <p:nvPr/>
        </p:nvSpPr>
        <p:spPr>
          <a:xfrm>
            <a:off x="4181094" y="3021991"/>
            <a:ext cx="4197975" cy="8140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Lato"/>
              <a:buNone/>
            </a:pPr>
            <a:r>
              <a:rPr b="1" i="0" lang="en-US" sz="4800" u="none" cap="none" strike="noStrik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THANK YOU 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73cb8ef254_6_33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g273cb8ef254_6_33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OVERALL DESCRIPTION</a:t>
            </a:r>
            <a:endParaRPr/>
          </a:p>
        </p:txBody>
      </p:sp>
      <p:sp>
        <p:nvSpPr>
          <p:cNvPr id="104" name="Google Shape;104;g273cb8ef254_6_33"/>
          <p:cNvSpPr txBox="1"/>
          <p:nvPr>
            <p:ph idx="1" type="body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  </a:t>
            </a:r>
            <a:r>
              <a:rPr lang="en-US"/>
              <a:t>Assumptions/Constraints/Risks</a:t>
            </a:r>
            <a:endParaRPr/>
          </a:p>
          <a:p>
            <a:pPr indent="-406400" lvl="0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AutoNum type="alphaLcPeriod"/>
            </a:pPr>
            <a:r>
              <a:rPr lang="en-US"/>
              <a:t>Assumptions</a:t>
            </a:r>
            <a:endParaRPr/>
          </a:p>
          <a:p>
            <a:pPr indent="-406400" lvl="0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A Java-based application, will run on standard desktop operating systems, including Windows and macOS.</a:t>
            </a:r>
            <a:endParaRPr/>
          </a:p>
          <a:p>
            <a:pPr indent="-406400" lvl="0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Users will have a basic understanding of e-commerce platforms and digital transactions.</a:t>
            </a:r>
            <a:endParaRPr/>
          </a:p>
          <a:p>
            <a:pPr indent="-406400" lvl="0" marL="9144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The system will rely on VNPay for payment processing, assuming VNPay's API remains stable and well-documented.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3cb8ef254_6_44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g273cb8ef254_6_44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73cb8ef254_6_44"/>
          <p:cNvSpPr txBox="1"/>
          <p:nvPr>
            <p:ph idx="1" type="body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2.   Assumptions/Constraints/Risks</a:t>
            </a:r>
            <a:endParaRPr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b. 	Constraints</a:t>
            </a:r>
            <a:endParaRPr/>
          </a:p>
          <a:p>
            <a:pPr indent="-406400" lvl="0" marL="914400" rtl="0" algn="just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Hardware/Software Environment</a:t>
            </a:r>
            <a:endParaRPr/>
          </a:p>
          <a:p>
            <a:pPr indent="-406400" lvl="0" marL="914400" rtl="0" algn="just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End-User Environment</a:t>
            </a:r>
            <a:endParaRPr/>
          </a:p>
          <a:p>
            <a:pPr indent="-406400" lvl="0" marL="914400" rtl="0" algn="just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…</a:t>
            </a:r>
            <a:endParaRPr/>
          </a:p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c.   Risks</a:t>
            </a:r>
            <a:endParaRPr/>
          </a:p>
          <a:p>
            <a:pPr indent="-406400" lvl="0" marL="914400" rtl="0" algn="just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System Performance: Degraded performance if user load exceeds 1,000 simultaneous users</a:t>
            </a:r>
            <a:endParaRPr/>
          </a:p>
          <a:p>
            <a:pPr indent="-406400" lvl="0" marL="914400" rtl="0" algn="just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Data Security: Data breaches could compromise user information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3cb8ef254_6_6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g273cb8ef254_6_6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S</a:t>
            </a:r>
            <a:r>
              <a:rPr lang="en-US" sz="2600"/>
              <a:t>YSTEM ARCHITECTURE &amp; ARCHITECTURE DESIGN</a:t>
            </a:r>
            <a:endParaRPr sz="2600"/>
          </a:p>
        </p:txBody>
      </p:sp>
      <p:sp>
        <p:nvSpPr>
          <p:cNvPr id="119" name="Google Shape;119;g273cb8ef254_6_6"/>
          <p:cNvSpPr txBox="1"/>
          <p:nvPr>
            <p:ph idx="1" type="body"/>
          </p:nvPr>
        </p:nvSpPr>
        <p:spPr>
          <a:xfrm>
            <a:off x="235075" y="841250"/>
            <a:ext cx="8673900" cy="53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1</a:t>
            </a:r>
            <a:r>
              <a:rPr lang="en-US"/>
              <a:t>.   Architectural Patterns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914400" rtl="0" algn="l"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-US"/>
              <a:t>The AIMS Project employs a 3-tier architecture, which is a well-established architectural pattern that separates the application into three distinct layers: </a:t>
            </a:r>
            <a:endParaRPr/>
          </a:p>
          <a:p>
            <a:pPr indent="-406400" lvl="0" marL="1828800" rtl="0" algn="l"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-US"/>
              <a:t>The presentation layer</a:t>
            </a:r>
            <a:endParaRPr/>
          </a:p>
          <a:p>
            <a:pPr indent="-406400" lvl="0" marL="1828800" rtl="0" algn="l"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-US"/>
              <a:t>The business logic layer </a:t>
            </a:r>
            <a:endParaRPr/>
          </a:p>
          <a:p>
            <a:pPr indent="-406400" lvl="0" marL="1828800" rtl="0" algn="l">
              <a:spcBef>
                <a:spcPts val="0"/>
              </a:spcBef>
              <a:spcAft>
                <a:spcPts val="0"/>
              </a:spcAft>
              <a:buSzPts val="2800"/>
              <a:buChar char="❏"/>
            </a:pPr>
            <a:r>
              <a:rPr lang="en-US"/>
              <a:t>The data layer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73cd2b1f16_2_7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g273cd2b1f16_2_7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SYSTEM ARCHITECTURE &amp; ARCHITECTURE DESIGN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73cd2b1f16_2_7"/>
          <p:cNvSpPr txBox="1"/>
          <p:nvPr>
            <p:ph idx="1" type="body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2. Interaction Diagram: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AutoNum type="alphaLcParenR"/>
            </a:pPr>
            <a:r>
              <a:rPr lang="en-US"/>
              <a:t>Log in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g273cd2b1f16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688" y="1422650"/>
            <a:ext cx="4602075" cy="46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73cd2b1f16_2_14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g273cd2b1f16_2_14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sz="2600"/>
              <a:t>SYSTEM ARCHITECTURE &amp; ARCHITECTURE DESIGN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73cd2b1f16_2_14"/>
          <p:cNvSpPr txBox="1"/>
          <p:nvPr>
            <p:ph idx="1" type="body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2. Interaction Diagram: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b) Place order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g273cd2b1f16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300" y="1440400"/>
            <a:ext cx="4789525" cy="47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3cd2b1f16_2_26"/>
          <p:cNvSpPr txBox="1"/>
          <p:nvPr>
            <p:ph idx="12" type="sldNum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g273cd2b1f16_2_26"/>
          <p:cNvSpPr txBox="1"/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/>
              <a:t>SYSTEM ARCHITECTURE &amp; ARCHITECTURE DESIGN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73cd2b1f16_2_26"/>
          <p:cNvSpPr txBox="1"/>
          <p:nvPr>
            <p:ph idx="1" type="body"/>
          </p:nvPr>
        </p:nvSpPr>
        <p:spPr>
          <a:xfrm>
            <a:off x="235077" y="841247"/>
            <a:ext cx="8674200" cy="530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2. Interaction Diagram: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c) Place rush order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g273cd2b1f16_2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725" y="1537300"/>
            <a:ext cx="5236224" cy="44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2021-05-28T04:32:29Z</dcterms:created>
  <dc:creator>Phong TT &amp; QTTH</dc:creator>
</cp:coreProperties>
</file>